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57" r:id="rId2"/>
    <p:sldId id="258" r:id="rId3"/>
    <p:sldId id="405" r:id="rId4"/>
    <p:sldId id="256" r:id="rId5"/>
    <p:sldId id="406" r:id="rId6"/>
    <p:sldId id="296" r:id="rId7"/>
    <p:sldId id="286" r:id="rId8"/>
    <p:sldId id="407" r:id="rId9"/>
    <p:sldId id="408" r:id="rId10"/>
    <p:sldId id="409" r:id="rId11"/>
    <p:sldId id="410" r:id="rId12"/>
    <p:sldId id="411" r:id="rId13"/>
    <p:sldId id="309" r:id="rId14"/>
    <p:sldId id="299" r:id="rId15"/>
    <p:sldId id="303" r:id="rId16"/>
    <p:sldId id="304" r:id="rId17"/>
    <p:sldId id="305" r:id="rId18"/>
    <p:sldId id="306" r:id="rId19"/>
    <p:sldId id="307" r:id="rId20"/>
    <p:sldId id="412" r:id="rId21"/>
    <p:sldId id="413" r:id="rId22"/>
    <p:sldId id="414" r:id="rId23"/>
    <p:sldId id="416" r:id="rId24"/>
    <p:sldId id="417" r:id="rId25"/>
    <p:sldId id="418" r:id="rId26"/>
    <p:sldId id="386" r:id="rId27"/>
    <p:sldId id="419" r:id="rId28"/>
    <p:sldId id="374" r:id="rId29"/>
    <p:sldId id="420" r:id="rId30"/>
    <p:sldId id="421" r:id="rId31"/>
    <p:sldId id="422" r:id="rId32"/>
    <p:sldId id="68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8FF"/>
    <a:srgbClr val="FFC3FF"/>
    <a:srgbClr val="FFB9FF"/>
    <a:srgbClr val="00D5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04"/>
    <p:restoredTop sz="93817"/>
  </p:normalViewPr>
  <p:slideViewPr>
    <p:cSldViewPr snapToGrid="0" snapToObjects="1">
      <p:cViewPr varScale="1">
        <p:scale>
          <a:sx n="69" d="100"/>
          <a:sy n="69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youtube.com/watch?v=k9RhNQ1mkY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373651383/flashcard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텐데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 err="1">
                <a:solidFill>
                  <a:schemeClr val="tx1"/>
                </a:solidFill>
              </a:rPr>
              <a:t>조쉬도</a:t>
            </a:r>
            <a:r>
              <a:rPr lang="ko-KR" altLang="en-US" sz="2800" dirty="0">
                <a:solidFill>
                  <a:schemeClr val="tx1"/>
                </a:solidFill>
              </a:rPr>
              <a:t> 가고 싶어 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같이 안 가요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269FE0-8A4B-3A47-990F-A8A4EED0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893" y="3429000"/>
            <a:ext cx="3125858" cy="3082850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342900" y="2817226"/>
            <a:ext cx="6651733" cy="2006233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err="1">
                <a:solidFill>
                  <a:schemeClr val="bg1"/>
                </a:solidFill>
              </a:rPr>
              <a:t>조쉬도</a:t>
            </a:r>
            <a:r>
              <a:rPr lang="ko-KR" altLang="en-US" sz="3200" dirty="0">
                <a:solidFill>
                  <a:schemeClr val="bg1"/>
                </a:solidFill>
              </a:rPr>
              <a:t> 가고 싶어 </a:t>
            </a:r>
            <a:r>
              <a:rPr lang="ko-KR" altLang="en-US" sz="3200" dirty="0">
                <a:solidFill>
                  <a:srgbClr val="FF0000"/>
                </a:solidFill>
              </a:rPr>
              <a:t>할 텐데 </a:t>
            </a:r>
            <a:r>
              <a:rPr lang="ko-KR" altLang="en-US" sz="3200" dirty="0">
                <a:solidFill>
                  <a:schemeClr val="bg1"/>
                </a:solidFill>
              </a:rPr>
              <a:t>같이 안 가요</a:t>
            </a:r>
            <a:r>
              <a:rPr lang="en-US" altLang="ko-KR" sz="3200" dirty="0">
                <a:solidFill>
                  <a:schemeClr val="bg1"/>
                </a:solidFill>
              </a:rPr>
              <a:t>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85AEC7B-CDDA-2D41-9DF3-FB9FD636D113}"/>
              </a:ext>
            </a:extLst>
          </p:cNvPr>
          <p:cNvSpPr txBox="1">
            <a:spLocks/>
          </p:cNvSpPr>
          <p:nvPr/>
        </p:nvSpPr>
        <p:spPr>
          <a:xfrm>
            <a:off x="3872747" y="114895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6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090936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텐데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선생님도 아시다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아무 말씀 안 하시네요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269FE0-8A4B-3A47-990F-A8A4EED0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893" y="3429000"/>
            <a:ext cx="3125858" cy="3082850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342900" y="2817226"/>
            <a:ext cx="6651733" cy="2006233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선생님도  </a:t>
            </a:r>
            <a:r>
              <a:rPr lang="ko-KR" altLang="en-US" sz="3200" dirty="0">
                <a:solidFill>
                  <a:srgbClr val="FF0000"/>
                </a:solidFill>
              </a:rPr>
              <a:t>아실 텐데 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아무 말씀 안 하시네요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85AEC7B-CDDA-2D41-9DF3-FB9FD636D113}"/>
              </a:ext>
            </a:extLst>
          </p:cNvPr>
          <p:cNvSpPr txBox="1">
            <a:spLocks/>
          </p:cNvSpPr>
          <p:nvPr/>
        </p:nvSpPr>
        <p:spPr>
          <a:xfrm>
            <a:off x="3567950" y="114895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356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090936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텐데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많이 바쁘시다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도와주셔서 감사합니다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269FE0-8A4B-3A47-990F-A8A4EED0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893" y="3429000"/>
            <a:ext cx="3125858" cy="3082850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342900" y="2817226"/>
            <a:ext cx="6651733" cy="2006233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많이  </a:t>
            </a:r>
            <a:r>
              <a:rPr lang="ko-KR" altLang="en-US" sz="3200" dirty="0">
                <a:solidFill>
                  <a:srgbClr val="FF0000"/>
                </a:solidFill>
              </a:rPr>
              <a:t>바쁘실 텐데 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도와주셔서 감사합니다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85AEC7B-CDDA-2D41-9DF3-FB9FD636D113}"/>
              </a:ext>
            </a:extLst>
          </p:cNvPr>
          <p:cNvSpPr txBox="1">
            <a:spLocks/>
          </p:cNvSpPr>
          <p:nvPr/>
        </p:nvSpPr>
        <p:spPr>
          <a:xfrm>
            <a:off x="3567950" y="114895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691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0D92CB-5202-AC4C-B023-E28132125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4710" y="1058038"/>
            <a:ext cx="3082581" cy="29207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05C0D6-99E0-644D-9A47-5EDD44E6FAD8}"/>
              </a:ext>
            </a:extLst>
          </p:cNvPr>
          <p:cNvSpPr txBox="1"/>
          <p:nvPr/>
        </p:nvSpPr>
        <p:spPr>
          <a:xfrm>
            <a:off x="1926077" y="14591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4C31DA-F2D4-2C45-B4B0-4AF1B4D93592}"/>
              </a:ext>
            </a:extLst>
          </p:cNvPr>
          <p:cNvSpPr txBox="1"/>
          <p:nvPr/>
        </p:nvSpPr>
        <p:spPr>
          <a:xfrm>
            <a:off x="1178562" y="4578816"/>
            <a:ext cx="10285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_______________________</a:t>
            </a:r>
            <a:r>
              <a:rPr lang="ko-KR" altLang="en-US" sz="3200" dirty="0"/>
              <a:t> </a:t>
            </a:r>
            <a:r>
              <a:rPr lang="en-US" altLang="ko-KR" sz="3200" dirty="0"/>
              <a:t>________________________.</a:t>
            </a:r>
          </a:p>
          <a:p>
            <a:r>
              <a:rPr lang="ko-KR" altLang="en-US" sz="2400" dirty="0"/>
              <a:t>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상황</a:t>
            </a:r>
            <a:r>
              <a:rPr lang="en-US" altLang="ko-KR" sz="2400" dirty="0"/>
              <a:t>)</a:t>
            </a:r>
            <a:r>
              <a:rPr lang="ko-KR" altLang="en-US" sz="2400" dirty="0"/>
              <a:t>                                         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제안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EAC364-CAE5-3846-9147-844878102B83}"/>
              </a:ext>
            </a:extLst>
          </p:cNvPr>
          <p:cNvSpPr txBox="1"/>
          <p:nvPr/>
        </p:nvSpPr>
        <p:spPr>
          <a:xfrm>
            <a:off x="2000884" y="4458844"/>
            <a:ext cx="3521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음식이 뜨거울 텐데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E94CA5-B757-8948-954B-F20468ACC9F3}"/>
              </a:ext>
            </a:extLst>
          </p:cNvPr>
          <p:cNvSpPr txBox="1"/>
          <p:nvPr/>
        </p:nvSpPr>
        <p:spPr>
          <a:xfrm>
            <a:off x="6669703" y="4421862"/>
            <a:ext cx="3521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조심해서 드세요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068255DA-B269-784F-994E-55323DBC38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CD1C2C5-0262-8843-A2A0-10C3343529E6}"/>
              </a:ext>
            </a:extLst>
          </p:cNvPr>
          <p:cNvSpPr txBox="1">
            <a:spLocks/>
          </p:cNvSpPr>
          <p:nvPr/>
        </p:nvSpPr>
        <p:spPr>
          <a:xfrm>
            <a:off x="3567950" y="114895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284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B5C56A-67D5-284C-AAE5-D7320053C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513" y="1058608"/>
            <a:ext cx="2974974" cy="32221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B229ADD-A41B-6B4A-9913-EDFCEC65642F}"/>
              </a:ext>
            </a:extLst>
          </p:cNvPr>
          <p:cNvSpPr txBox="1"/>
          <p:nvPr/>
        </p:nvSpPr>
        <p:spPr>
          <a:xfrm>
            <a:off x="1300191" y="4606322"/>
            <a:ext cx="10285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_______________________</a:t>
            </a:r>
            <a:r>
              <a:rPr lang="ko-KR" altLang="en-US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/>
              <a:t>________________________.</a:t>
            </a:r>
          </a:p>
          <a:p>
            <a:r>
              <a:rPr lang="ko-KR" altLang="en-US" sz="2400" dirty="0"/>
              <a:t>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상황</a:t>
            </a:r>
            <a:r>
              <a:rPr lang="en-US" altLang="ko-KR" sz="2400" dirty="0"/>
              <a:t>)</a:t>
            </a:r>
            <a:r>
              <a:rPr lang="ko-KR" altLang="en-US" sz="2400" dirty="0"/>
              <a:t>                                       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제안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F7EC8B-FE43-7543-AD33-44E2F3615DB0}"/>
              </a:ext>
            </a:extLst>
          </p:cNvPr>
          <p:cNvSpPr txBox="1"/>
          <p:nvPr/>
        </p:nvSpPr>
        <p:spPr>
          <a:xfrm>
            <a:off x="2441888" y="4451956"/>
            <a:ext cx="3521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피곤할 텐데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83C0F4-713B-464F-8D12-564856E8175B}"/>
              </a:ext>
            </a:extLst>
          </p:cNvPr>
          <p:cNvSpPr txBox="1"/>
          <p:nvPr/>
        </p:nvSpPr>
        <p:spPr>
          <a:xfrm>
            <a:off x="6945527" y="4475202"/>
            <a:ext cx="3521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쉬세요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ADF62AF-F169-454A-A6AE-8493ADB4BBDF}"/>
              </a:ext>
            </a:extLst>
          </p:cNvPr>
          <p:cNvSpPr txBox="1">
            <a:spLocks/>
          </p:cNvSpPr>
          <p:nvPr/>
        </p:nvSpPr>
        <p:spPr>
          <a:xfrm>
            <a:off x="3567950" y="114895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82AE1F1B-5003-A044-BD3F-258AC6816D7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242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B8F7AF-0850-BF4C-B25D-7490153D0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998" y="1021038"/>
            <a:ext cx="4448005" cy="32915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7D1EC62-3957-9746-8DF1-50104DFFB6B3}"/>
              </a:ext>
            </a:extLst>
          </p:cNvPr>
          <p:cNvSpPr txBox="1"/>
          <p:nvPr/>
        </p:nvSpPr>
        <p:spPr>
          <a:xfrm>
            <a:off x="1279406" y="4620967"/>
            <a:ext cx="10285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_______________________</a:t>
            </a:r>
            <a:r>
              <a:rPr lang="ko-KR" altLang="en-US" sz="3200" dirty="0"/>
              <a:t>  </a:t>
            </a:r>
            <a:r>
              <a:rPr lang="en-US" altLang="ko-KR" sz="3200" dirty="0"/>
              <a:t>_______________________.</a:t>
            </a:r>
          </a:p>
          <a:p>
            <a:r>
              <a:rPr lang="ko-KR" altLang="en-US" sz="2400" dirty="0"/>
              <a:t>    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상황</a:t>
            </a:r>
            <a:r>
              <a:rPr lang="en-US" altLang="ko-KR" sz="2400" dirty="0"/>
              <a:t>)</a:t>
            </a:r>
            <a:r>
              <a:rPr lang="ko-KR" altLang="en-US" sz="2400" dirty="0"/>
              <a:t>                                  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제안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28D89C-BCE4-524A-A0A8-F3B8338F1CC6}"/>
              </a:ext>
            </a:extLst>
          </p:cNvPr>
          <p:cNvSpPr txBox="1"/>
          <p:nvPr/>
        </p:nvSpPr>
        <p:spPr>
          <a:xfrm>
            <a:off x="1926290" y="4451956"/>
            <a:ext cx="4037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길이 많이 막힐 텐데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0FCC76-E5A1-EA45-97E1-05A6CF18DDF9}"/>
              </a:ext>
            </a:extLst>
          </p:cNvPr>
          <p:cNvSpPr txBox="1"/>
          <p:nvPr/>
        </p:nvSpPr>
        <p:spPr>
          <a:xfrm>
            <a:off x="6916399" y="4421862"/>
            <a:ext cx="35214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지하철을 타세요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B6E023D6-90D8-7745-867F-DDDFC84C8456}"/>
              </a:ext>
            </a:extLst>
          </p:cNvPr>
          <p:cNvSpPr txBox="1">
            <a:spLocks/>
          </p:cNvSpPr>
          <p:nvPr/>
        </p:nvSpPr>
        <p:spPr>
          <a:xfrm>
            <a:off x="3567950" y="114895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F852AB51-646B-184E-95CE-D2153242281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468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A7CBA41-7EA6-214D-B132-8DFB03387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316" y="1157518"/>
            <a:ext cx="5893365" cy="3142779"/>
          </a:xfrm>
          <a:prstGeom prst="rect">
            <a:avLst/>
          </a:prstGeom>
          <a:ln>
            <a:noFill/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C9456AD-0745-B440-9EDA-F6B4FD000F72}"/>
              </a:ext>
            </a:extLst>
          </p:cNvPr>
          <p:cNvSpPr txBox="1"/>
          <p:nvPr/>
        </p:nvSpPr>
        <p:spPr>
          <a:xfrm>
            <a:off x="1300191" y="4606322"/>
            <a:ext cx="10285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_______________________</a:t>
            </a:r>
            <a:r>
              <a:rPr lang="ko-KR" altLang="en-US" sz="3200" dirty="0"/>
              <a:t>  </a:t>
            </a:r>
            <a:r>
              <a:rPr lang="en-US" altLang="ko-KR" sz="3200" dirty="0"/>
              <a:t>_______________________.</a:t>
            </a:r>
          </a:p>
          <a:p>
            <a:r>
              <a:rPr lang="ko-KR" altLang="en-US" sz="2400" dirty="0"/>
              <a:t>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상황</a:t>
            </a:r>
            <a:r>
              <a:rPr lang="en-US" altLang="ko-KR" sz="2400" dirty="0"/>
              <a:t>)</a:t>
            </a:r>
            <a:r>
              <a:rPr lang="ko-KR" altLang="en-US" sz="2400" dirty="0"/>
              <a:t>                                           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제안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9A3808F-BDC4-6A44-AD39-E5DFD1F409DB}"/>
              </a:ext>
            </a:extLst>
          </p:cNvPr>
          <p:cNvSpPr txBox="1"/>
          <p:nvPr/>
        </p:nvSpPr>
        <p:spPr>
          <a:xfrm>
            <a:off x="1528852" y="4479298"/>
            <a:ext cx="4037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추울 텐데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97A9B66-507F-BD48-B3FD-AD2D412C677C}"/>
              </a:ext>
            </a:extLst>
          </p:cNvPr>
          <p:cNvSpPr txBox="1"/>
          <p:nvPr/>
        </p:nvSpPr>
        <p:spPr>
          <a:xfrm>
            <a:off x="6863670" y="4486587"/>
            <a:ext cx="4037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따뜻하게 입으세요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6EDC266-D3E9-6942-80DB-75883468CEAF}"/>
              </a:ext>
            </a:extLst>
          </p:cNvPr>
          <p:cNvSpPr txBox="1"/>
          <p:nvPr/>
        </p:nvSpPr>
        <p:spPr>
          <a:xfrm>
            <a:off x="3456487" y="4467698"/>
            <a:ext cx="27219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 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눈이 올 텐데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16C1009-614D-BC4B-BC38-8CC72ABF1D54}"/>
              </a:ext>
            </a:extLst>
          </p:cNvPr>
          <p:cNvSpPr txBox="1">
            <a:spLocks/>
          </p:cNvSpPr>
          <p:nvPr/>
        </p:nvSpPr>
        <p:spPr>
          <a:xfrm>
            <a:off x="3567950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841E6175-5366-9240-A4FC-5193FFA2D1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285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BD50CD-88CA-3847-B912-7F443A6ED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142" y="881356"/>
            <a:ext cx="3567715" cy="357665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E476E3B-71AF-154F-AC24-9256A67BB6C2}"/>
              </a:ext>
            </a:extLst>
          </p:cNvPr>
          <p:cNvSpPr txBox="1"/>
          <p:nvPr/>
        </p:nvSpPr>
        <p:spPr>
          <a:xfrm>
            <a:off x="1300191" y="4606322"/>
            <a:ext cx="10285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_________________________</a:t>
            </a:r>
            <a:r>
              <a:rPr lang="ko-KR" altLang="en-US" sz="3200" dirty="0"/>
              <a:t>   </a:t>
            </a:r>
            <a:r>
              <a:rPr lang="en-US" altLang="ko-KR" sz="3200" dirty="0"/>
              <a:t>______________________.</a:t>
            </a:r>
          </a:p>
          <a:p>
            <a:r>
              <a:rPr lang="ko-KR" altLang="en-US" sz="2400" dirty="0"/>
              <a:t>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상황</a:t>
            </a:r>
            <a:r>
              <a:rPr lang="en-US" altLang="ko-KR" sz="2400" dirty="0"/>
              <a:t>)</a:t>
            </a:r>
            <a:r>
              <a:rPr lang="ko-KR" altLang="en-US" sz="2400" dirty="0"/>
              <a:t>                                                   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제안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0EB9EE-8480-8042-B6B5-E6F262E0C8A6}"/>
              </a:ext>
            </a:extLst>
          </p:cNvPr>
          <p:cNvSpPr txBox="1"/>
          <p:nvPr/>
        </p:nvSpPr>
        <p:spPr>
          <a:xfrm>
            <a:off x="1357425" y="4433005"/>
            <a:ext cx="23807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아플 텐데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69BA8A-68EB-FD42-B313-1EB3ED1C5A8A}"/>
              </a:ext>
            </a:extLst>
          </p:cNvPr>
          <p:cNvSpPr txBox="1"/>
          <p:nvPr/>
        </p:nvSpPr>
        <p:spPr>
          <a:xfrm>
            <a:off x="7050490" y="4433005"/>
            <a:ext cx="4037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쉬세요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약을 드세요</a:t>
            </a:r>
            <a:r>
              <a:rPr lang="en-US" altLang="ko-KR" sz="30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0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180B67-C035-2546-9BBD-193BD5DFBDEF}"/>
              </a:ext>
            </a:extLst>
          </p:cNvPr>
          <p:cNvSpPr txBox="1"/>
          <p:nvPr/>
        </p:nvSpPr>
        <p:spPr>
          <a:xfrm>
            <a:off x="3174237" y="4433005"/>
            <a:ext cx="3839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감기에 걸렸을 텐데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id="{7EAB3429-7A34-2747-8AD4-57644F3CF7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76B6788-8152-3E40-A919-031486DA23AA}"/>
              </a:ext>
            </a:extLst>
          </p:cNvPr>
          <p:cNvSpPr txBox="1">
            <a:spLocks/>
          </p:cNvSpPr>
          <p:nvPr/>
        </p:nvSpPr>
        <p:spPr>
          <a:xfrm>
            <a:off x="3567949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423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0AE414-69BF-C248-AA40-C712C9378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2319" y="1402278"/>
            <a:ext cx="3007360" cy="28194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2F98F95-87ED-444E-8423-6994C87A32B2}"/>
              </a:ext>
            </a:extLst>
          </p:cNvPr>
          <p:cNvSpPr txBox="1"/>
          <p:nvPr/>
        </p:nvSpPr>
        <p:spPr>
          <a:xfrm>
            <a:off x="1397837" y="4666061"/>
            <a:ext cx="10285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_______________________</a:t>
            </a:r>
            <a:r>
              <a:rPr lang="ko-KR" altLang="en-US" sz="3200" dirty="0"/>
              <a:t>  </a:t>
            </a:r>
            <a:r>
              <a:rPr lang="en-US" altLang="ko-KR" sz="3200" dirty="0"/>
              <a:t>_______________________.</a:t>
            </a:r>
          </a:p>
          <a:p>
            <a:r>
              <a:rPr lang="ko-KR" altLang="en-US" sz="2400" dirty="0"/>
              <a:t>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상황</a:t>
            </a:r>
            <a:r>
              <a:rPr lang="en-US" altLang="ko-KR" sz="2400" dirty="0"/>
              <a:t>)</a:t>
            </a:r>
            <a:r>
              <a:rPr lang="ko-KR" altLang="en-US" sz="2400" dirty="0"/>
              <a:t>                                          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제안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6B8833F-967C-EE4D-9DC7-85BC2346D2C2}"/>
              </a:ext>
            </a:extLst>
          </p:cNvPr>
          <p:cNvSpPr txBox="1"/>
          <p:nvPr/>
        </p:nvSpPr>
        <p:spPr>
          <a:xfrm>
            <a:off x="1926290" y="4451956"/>
            <a:ext cx="4037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가방이 무거울 텐데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D07AFC5-9D02-504D-A06B-23CAD45FDD6A}"/>
              </a:ext>
            </a:extLst>
          </p:cNvPr>
          <p:cNvSpPr txBox="1"/>
          <p:nvPr/>
        </p:nvSpPr>
        <p:spPr>
          <a:xfrm>
            <a:off x="6757152" y="4451956"/>
            <a:ext cx="4037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도와드릴까요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CEE24AC-BBD5-DD4A-A816-B46DAB625428}"/>
              </a:ext>
            </a:extLst>
          </p:cNvPr>
          <p:cNvSpPr txBox="1">
            <a:spLocks/>
          </p:cNvSpPr>
          <p:nvPr/>
        </p:nvSpPr>
        <p:spPr>
          <a:xfrm>
            <a:off x="3567949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16" name="Google Shape;182;p29">
            <a:extLst>
              <a:ext uri="{FF2B5EF4-FFF2-40B4-BE49-F238E27FC236}">
                <a16:creationId xmlns:a16="http://schemas.microsoft.com/office/drawing/2014/main" id="{30B3D560-977A-E342-8D5C-32E4E524EE1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102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F6540E-E0D0-3749-80FB-850084AA9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617" y="1185204"/>
            <a:ext cx="2010764" cy="33373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95DDAD6-8CEA-DD48-90B7-CE3703A2C0C8}"/>
              </a:ext>
            </a:extLst>
          </p:cNvPr>
          <p:cNvSpPr txBox="1"/>
          <p:nvPr/>
        </p:nvSpPr>
        <p:spPr>
          <a:xfrm>
            <a:off x="1662141" y="4623046"/>
            <a:ext cx="10285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_____________________</a:t>
            </a:r>
            <a:r>
              <a:rPr lang="ko-KR" altLang="en-US" sz="3200" dirty="0"/>
              <a:t>  </a:t>
            </a:r>
            <a:r>
              <a:rPr lang="en-US" altLang="ko-KR" sz="3200" dirty="0"/>
              <a:t>_______________________.</a:t>
            </a:r>
          </a:p>
          <a:p>
            <a:r>
              <a:rPr lang="ko-KR" altLang="en-US" sz="2400" dirty="0"/>
              <a:t>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상황</a:t>
            </a:r>
            <a:r>
              <a:rPr lang="en-US" altLang="ko-KR" sz="2400" dirty="0"/>
              <a:t>)</a:t>
            </a:r>
            <a:r>
              <a:rPr lang="ko-KR" altLang="en-US" sz="2400" dirty="0"/>
              <a:t>                                                           </a:t>
            </a:r>
            <a:r>
              <a:rPr lang="en-US" altLang="ko-KR" sz="2400" dirty="0"/>
              <a:t>(</a:t>
            </a:r>
            <a:r>
              <a:rPr lang="ko-KR" altLang="en-US" sz="2400" dirty="0"/>
              <a:t>제안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AAA978-9F2A-DA4A-A5F5-436CD30C61AF}"/>
              </a:ext>
            </a:extLst>
          </p:cNvPr>
          <p:cNvSpPr txBox="1"/>
          <p:nvPr/>
        </p:nvSpPr>
        <p:spPr>
          <a:xfrm>
            <a:off x="2495518" y="4470537"/>
            <a:ext cx="4037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배가 고플 텐데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9355EA-78B7-B845-956F-CCEB54D1E29B}"/>
              </a:ext>
            </a:extLst>
          </p:cNvPr>
          <p:cNvSpPr txBox="1"/>
          <p:nvPr/>
        </p:nvSpPr>
        <p:spPr>
          <a:xfrm>
            <a:off x="7008932" y="4470537"/>
            <a:ext cx="40370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식사하고 가세요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157FE8B0-1C22-EB41-811E-E71B7869D97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9041B5-7A16-C947-8FE5-47E8AA2CB1D9}"/>
              </a:ext>
            </a:extLst>
          </p:cNvPr>
          <p:cNvSpPr txBox="1">
            <a:spLocks/>
          </p:cNvSpPr>
          <p:nvPr/>
        </p:nvSpPr>
        <p:spPr>
          <a:xfrm>
            <a:off x="3567949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952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screen shot of a computer&#10;&#10;Description automatically generated">
            <a:extLst>
              <a:ext uri="{FF2B5EF4-FFF2-40B4-BE49-F238E27FC236}">
                <a16:creationId xmlns:a16="http://schemas.microsoft.com/office/drawing/2014/main" id="{DF3DD4FD-5C2A-EC47-81A5-A56C0ADF6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6341" y="0"/>
            <a:ext cx="8699318" cy="6474763"/>
          </a:xfr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A4D7A8D-26F4-6746-88D6-FD1382DC17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810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179247" y="1132296"/>
            <a:ext cx="9404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200" dirty="0">
                <a:solidFill>
                  <a:srgbClr val="FF0000"/>
                </a:solidFill>
              </a:rPr>
              <a:t>~(</a:t>
            </a:r>
            <a:r>
              <a:rPr lang="ko-KR" altLang="en-US" sz="3200" dirty="0">
                <a:solidFill>
                  <a:srgbClr val="FF0000"/>
                </a:solidFill>
              </a:rPr>
              <a:t>으</a:t>
            </a:r>
            <a:r>
              <a:rPr lang="en-US" altLang="ko-KR" sz="3200" dirty="0">
                <a:solidFill>
                  <a:srgbClr val="FF0000"/>
                </a:solidFill>
              </a:rPr>
              <a:t>)</a:t>
            </a:r>
            <a:r>
              <a:rPr lang="ko-KR" altLang="en-US" sz="3200" dirty="0" err="1">
                <a:solidFill>
                  <a:srgbClr val="FF0000"/>
                </a:solidFill>
              </a:rPr>
              <a:t>ㄴ</a:t>
            </a:r>
            <a:r>
              <a:rPr lang="en-US" altLang="ko-KR" sz="3200" dirty="0">
                <a:solidFill>
                  <a:srgbClr val="FF0000"/>
                </a:solidFill>
              </a:rPr>
              <a:t>/</a:t>
            </a:r>
            <a:r>
              <a:rPr lang="ko-KR" altLang="en-US" sz="3200" dirty="0">
                <a:solidFill>
                  <a:srgbClr val="FF0000"/>
                </a:solidFill>
              </a:rPr>
              <a:t>는 대로</a:t>
            </a:r>
            <a:endParaRPr lang="en-US" altLang="ko-KR" sz="32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7" y="3036624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 </a:t>
            </a:r>
            <a:r>
              <a:rPr lang="ko-KR" altLang="en-US" sz="3000" dirty="0"/>
              <a:t>학교에서 </a:t>
            </a:r>
            <a:r>
              <a:rPr lang="ko-KR" altLang="en-US" sz="3000" dirty="0">
                <a:solidFill>
                  <a:srgbClr val="FF0000"/>
                </a:solidFill>
              </a:rPr>
              <a:t>배운 대로 </a:t>
            </a:r>
            <a:r>
              <a:rPr lang="ko-KR" altLang="en-US" sz="3000" dirty="0"/>
              <a:t>인터넷 예의를 지키려고 노력해요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7" y="3904151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</a:t>
            </a:r>
            <a:r>
              <a:rPr lang="ko-KR" altLang="en-US" sz="3000" dirty="0">
                <a:solidFill>
                  <a:srgbClr val="FF0000"/>
                </a:solidFill>
              </a:rPr>
              <a:t>계획한 대로 </a:t>
            </a:r>
            <a:r>
              <a:rPr lang="ko-KR" altLang="en-US" sz="3000" dirty="0"/>
              <a:t>모두 되는 것은 아니에요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47832" y="4771678"/>
            <a:ext cx="11696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수빈아</a:t>
            </a:r>
            <a:r>
              <a:rPr lang="en-US" altLang="ko-KR" sz="3000" dirty="0"/>
              <a:t>,</a:t>
            </a:r>
            <a:r>
              <a:rPr lang="ko-KR" altLang="en-US" sz="3000" dirty="0"/>
              <a:t> 여행 가방은 다 </a:t>
            </a:r>
            <a:r>
              <a:rPr lang="ko-KR" altLang="en-US" sz="3000" dirty="0" err="1"/>
              <a:t>쌌니</a:t>
            </a:r>
            <a:r>
              <a:rPr lang="en-US" altLang="ko-KR" sz="3000" dirty="0"/>
              <a:t>?</a:t>
            </a:r>
            <a:endParaRPr lang="en-US" sz="3000" dirty="0"/>
          </a:p>
          <a:p>
            <a:r>
              <a:rPr lang="ko-KR" altLang="en-US" sz="3000" dirty="0"/>
              <a:t>    </a:t>
            </a:r>
            <a:endParaRPr lang="en-US" altLang="ko-KR" sz="3000" dirty="0"/>
          </a:p>
          <a:p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네</a:t>
            </a:r>
            <a:r>
              <a:rPr lang="en-US" altLang="ko-KR" sz="3000" dirty="0"/>
              <a:t>.</a:t>
            </a:r>
            <a:r>
              <a:rPr lang="ko-KR" altLang="en-US" sz="3000" dirty="0"/>
              <a:t> 아까 엄마랑 만든 목록에  </a:t>
            </a:r>
            <a:r>
              <a:rPr lang="ko-KR" altLang="en-US" sz="3000" dirty="0">
                <a:solidFill>
                  <a:srgbClr val="FF0000"/>
                </a:solidFill>
              </a:rPr>
              <a:t>있는 대로 </a:t>
            </a:r>
            <a:r>
              <a:rPr lang="ko-KR" altLang="en-US" sz="3000" dirty="0"/>
              <a:t>다 챙겼어요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581292" y="1688088"/>
            <a:ext cx="1095248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(Attached to a verb or an adjective) This is used when some action or situation is same as is.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87325B0-593F-C640-94D7-42A33878F39C}"/>
              </a:ext>
            </a:extLst>
          </p:cNvPr>
          <p:cNvSpPr txBox="1">
            <a:spLocks/>
          </p:cNvSpPr>
          <p:nvPr/>
        </p:nvSpPr>
        <p:spPr>
          <a:xfrm>
            <a:off x="3567950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대로</a:t>
            </a:r>
            <a:endParaRPr lang="en-US" altLang="ko-KR" sz="2400" dirty="0"/>
          </a:p>
          <a:p>
            <a:pPr algn="ctr"/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E64FB490-83CA-2240-8D8B-76AB5C47CEAB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722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toy&#10;&#10;Description automatically generated">
            <a:extLst>
              <a:ext uri="{FF2B5EF4-FFF2-40B4-BE49-F238E27FC236}">
                <a16:creationId xmlns:a16="http://schemas.microsoft.com/office/drawing/2014/main" id="{0166AA8B-996E-B849-8814-12962FDCA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172" y="2430500"/>
            <a:ext cx="9461500" cy="4157965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BFAD0D1D-A513-1346-8E25-44F14C183E30}"/>
              </a:ext>
            </a:extLst>
          </p:cNvPr>
          <p:cNvSpPr/>
          <p:nvPr/>
        </p:nvSpPr>
        <p:spPr>
          <a:xfrm>
            <a:off x="4896854" y="2206231"/>
            <a:ext cx="6704596" cy="2856117"/>
          </a:xfrm>
          <a:prstGeom prst="wedgeEllipseCallout">
            <a:avLst>
              <a:gd name="adj1" fmla="val -55025"/>
              <a:gd name="adj2" fmla="val 47763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>
                <a:solidFill>
                  <a:schemeClr val="bg1"/>
                </a:solidFill>
              </a:rPr>
              <a:t>본 대로 이야기해 주세요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E0BDF4E-6835-674A-BDB5-210760055A2C}"/>
              </a:ext>
            </a:extLst>
          </p:cNvPr>
          <p:cNvSpPr txBox="1">
            <a:spLocks/>
          </p:cNvSpPr>
          <p:nvPr/>
        </p:nvSpPr>
        <p:spPr>
          <a:xfrm>
            <a:off x="3567950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대로</a:t>
            </a:r>
            <a:endParaRPr lang="en-US" altLang="ko-KR" sz="2400" dirty="0"/>
          </a:p>
          <a:p>
            <a:pPr algn="ctr"/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C73999-DA90-F543-98D2-AFB02A5540E6}"/>
              </a:ext>
            </a:extLst>
          </p:cNvPr>
          <p:cNvSpPr txBox="1"/>
          <p:nvPr/>
        </p:nvSpPr>
        <p:spPr>
          <a:xfrm>
            <a:off x="1689455" y="1272432"/>
            <a:ext cx="88130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대로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8D5870-68F6-E440-B364-3BE9D5F469A7}"/>
              </a:ext>
            </a:extLst>
          </p:cNvPr>
          <p:cNvSpPr txBox="1"/>
          <p:nvPr/>
        </p:nvSpPr>
        <p:spPr>
          <a:xfrm>
            <a:off x="1162049" y="2019921"/>
            <a:ext cx="493395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봤다   </a:t>
            </a:r>
            <a:r>
              <a:rPr lang="en-US" altLang="ko-KR" sz="3200" dirty="0"/>
              <a:t>/</a:t>
            </a:r>
            <a:r>
              <a:rPr lang="ko-KR" altLang="en-US" sz="3200" dirty="0"/>
              <a:t> 이야기해 주세요</a:t>
            </a:r>
            <a:endParaRPr lang="en-US" sz="32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D51ACE18-7219-A743-8236-DB06BEEFB8AD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0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toy&#10;&#10;Description automatically generated">
            <a:extLst>
              <a:ext uri="{FF2B5EF4-FFF2-40B4-BE49-F238E27FC236}">
                <a16:creationId xmlns:a16="http://schemas.microsoft.com/office/drawing/2014/main" id="{0166AA8B-996E-B849-8814-12962FDCA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172" y="2430500"/>
            <a:ext cx="9461500" cy="4157965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BFAD0D1D-A513-1346-8E25-44F14C183E30}"/>
              </a:ext>
            </a:extLst>
          </p:cNvPr>
          <p:cNvSpPr/>
          <p:nvPr/>
        </p:nvSpPr>
        <p:spPr>
          <a:xfrm>
            <a:off x="4896854" y="2206231"/>
            <a:ext cx="6647446" cy="2856117"/>
          </a:xfrm>
          <a:prstGeom prst="wedgeEllipseCallout">
            <a:avLst>
              <a:gd name="adj1" fmla="val -55025"/>
              <a:gd name="adj2" fmla="val 47763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>
                <a:solidFill>
                  <a:schemeClr val="bg1"/>
                </a:solidFill>
              </a:rPr>
              <a:t>생각나는 대로 써 보세요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E0BDF4E-6835-674A-BDB5-210760055A2C}"/>
              </a:ext>
            </a:extLst>
          </p:cNvPr>
          <p:cNvSpPr txBox="1">
            <a:spLocks/>
          </p:cNvSpPr>
          <p:nvPr/>
        </p:nvSpPr>
        <p:spPr>
          <a:xfrm>
            <a:off x="3567950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대로</a:t>
            </a:r>
            <a:endParaRPr lang="en-US" altLang="ko-KR" sz="2400" dirty="0"/>
          </a:p>
          <a:p>
            <a:pPr algn="ctr"/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C73999-DA90-F543-98D2-AFB02A5540E6}"/>
              </a:ext>
            </a:extLst>
          </p:cNvPr>
          <p:cNvSpPr txBox="1"/>
          <p:nvPr/>
        </p:nvSpPr>
        <p:spPr>
          <a:xfrm>
            <a:off x="1689455" y="1272432"/>
            <a:ext cx="88130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대로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8D5870-68F6-E440-B364-3BE9D5F469A7}"/>
              </a:ext>
            </a:extLst>
          </p:cNvPr>
          <p:cNvSpPr txBox="1"/>
          <p:nvPr/>
        </p:nvSpPr>
        <p:spPr>
          <a:xfrm>
            <a:off x="1162049" y="2019921"/>
            <a:ext cx="493395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생각나다   </a:t>
            </a:r>
            <a:r>
              <a:rPr lang="en-US" altLang="ko-KR" sz="3200" dirty="0"/>
              <a:t>/</a:t>
            </a:r>
            <a:r>
              <a:rPr lang="ko-KR" altLang="en-US" sz="3200" dirty="0"/>
              <a:t> 써 보세요</a:t>
            </a:r>
            <a:endParaRPr lang="en-US" sz="32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D51ACE18-7219-A743-8236-DB06BEEFB8AD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656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toy&#10;&#10;Description automatically generated">
            <a:extLst>
              <a:ext uri="{FF2B5EF4-FFF2-40B4-BE49-F238E27FC236}">
                <a16:creationId xmlns:a16="http://schemas.microsoft.com/office/drawing/2014/main" id="{0166AA8B-996E-B849-8814-12962FDCA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172" y="2430500"/>
            <a:ext cx="9461500" cy="4157965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BFAD0D1D-A513-1346-8E25-44F14C183E30}"/>
              </a:ext>
            </a:extLst>
          </p:cNvPr>
          <p:cNvSpPr/>
          <p:nvPr/>
        </p:nvSpPr>
        <p:spPr>
          <a:xfrm>
            <a:off x="4896854" y="2206231"/>
            <a:ext cx="6647446" cy="2856117"/>
          </a:xfrm>
          <a:prstGeom prst="wedgeEllipseCallout">
            <a:avLst>
              <a:gd name="adj1" fmla="val -55025"/>
              <a:gd name="adj2" fmla="val 47763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>
                <a:solidFill>
                  <a:schemeClr val="bg1"/>
                </a:solidFill>
              </a:rPr>
              <a:t>하고 싶은 대로 할래요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E0BDF4E-6835-674A-BDB5-210760055A2C}"/>
              </a:ext>
            </a:extLst>
          </p:cNvPr>
          <p:cNvSpPr txBox="1">
            <a:spLocks/>
          </p:cNvSpPr>
          <p:nvPr/>
        </p:nvSpPr>
        <p:spPr>
          <a:xfrm>
            <a:off x="3567950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대로</a:t>
            </a:r>
            <a:endParaRPr lang="en-US" altLang="ko-KR" sz="2400" dirty="0"/>
          </a:p>
          <a:p>
            <a:pPr algn="ctr"/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C73999-DA90-F543-98D2-AFB02A5540E6}"/>
              </a:ext>
            </a:extLst>
          </p:cNvPr>
          <p:cNvSpPr txBox="1"/>
          <p:nvPr/>
        </p:nvSpPr>
        <p:spPr>
          <a:xfrm>
            <a:off x="1689455" y="1272432"/>
            <a:ext cx="88130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대로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8D5870-68F6-E440-B364-3BE9D5F469A7}"/>
              </a:ext>
            </a:extLst>
          </p:cNvPr>
          <p:cNvSpPr txBox="1"/>
          <p:nvPr/>
        </p:nvSpPr>
        <p:spPr>
          <a:xfrm>
            <a:off x="1162049" y="2019921"/>
            <a:ext cx="493395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하고 싶다   </a:t>
            </a:r>
            <a:r>
              <a:rPr lang="en-US" altLang="ko-KR" sz="3200" dirty="0"/>
              <a:t>/</a:t>
            </a:r>
            <a:r>
              <a:rPr lang="ko-KR" altLang="en-US" sz="3200" dirty="0"/>
              <a:t> 할래요</a:t>
            </a:r>
            <a:endParaRPr lang="en-US" sz="32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D51ACE18-7219-A743-8236-DB06BEEFB8AD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751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toy&#10;&#10;Description automatically generated">
            <a:extLst>
              <a:ext uri="{FF2B5EF4-FFF2-40B4-BE49-F238E27FC236}">
                <a16:creationId xmlns:a16="http://schemas.microsoft.com/office/drawing/2014/main" id="{0166AA8B-996E-B849-8814-12962FDCA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172" y="2430500"/>
            <a:ext cx="9461500" cy="4157965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BFAD0D1D-A513-1346-8E25-44F14C183E30}"/>
              </a:ext>
            </a:extLst>
          </p:cNvPr>
          <p:cNvSpPr/>
          <p:nvPr/>
        </p:nvSpPr>
        <p:spPr>
          <a:xfrm>
            <a:off x="4896854" y="2206231"/>
            <a:ext cx="6647446" cy="2856117"/>
          </a:xfrm>
          <a:prstGeom prst="wedgeEllipseCallout">
            <a:avLst>
              <a:gd name="adj1" fmla="val -55025"/>
              <a:gd name="adj2" fmla="val 47763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>
                <a:solidFill>
                  <a:schemeClr val="bg1"/>
                </a:solidFill>
              </a:rPr>
              <a:t>아는 대로 이야기했어요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E0BDF4E-6835-674A-BDB5-210760055A2C}"/>
              </a:ext>
            </a:extLst>
          </p:cNvPr>
          <p:cNvSpPr txBox="1">
            <a:spLocks/>
          </p:cNvSpPr>
          <p:nvPr/>
        </p:nvSpPr>
        <p:spPr>
          <a:xfrm>
            <a:off x="3567949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대로</a:t>
            </a:r>
            <a:endParaRPr lang="en-US" altLang="ko-KR" sz="2400" dirty="0"/>
          </a:p>
          <a:p>
            <a:pPr algn="ctr"/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C73999-DA90-F543-98D2-AFB02A5540E6}"/>
              </a:ext>
            </a:extLst>
          </p:cNvPr>
          <p:cNvSpPr txBox="1"/>
          <p:nvPr/>
        </p:nvSpPr>
        <p:spPr>
          <a:xfrm>
            <a:off x="1689455" y="1272432"/>
            <a:ext cx="88130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대로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8D5870-68F6-E440-B364-3BE9D5F469A7}"/>
              </a:ext>
            </a:extLst>
          </p:cNvPr>
          <p:cNvSpPr txBox="1"/>
          <p:nvPr/>
        </p:nvSpPr>
        <p:spPr>
          <a:xfrm>
            <a:off x="1162049" y="2019921"/>
            <a:ext cx="493395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알다   </a:t>
            </a:r>
            <a:r>
              <a:rPr lang="en-US" altLang="ko-KR" sz="3200" dirty="0"/>
              <a:t>/</a:t>
            </a:r>
            <a:r>
              <a:rPr lang="ko-KR" altLang="en-US" sz="3200" dirty="0"/>
              <a:t> 이야기했어요</a:t>
            </a:r>
            <a:endParaRPr lang="en-US" sz="32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D51ACE18-7219-A743-8236-DB06BEEFB8AD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987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toy&#10;&#10;Description automatically generated">
            <a:extLst>
              <a:ext uri="{FF2B5EF4-FFF2-40B4-BE49-F238E27FC236}">
                <a16:creationId xmlns:a16="http://schemas.microsoft.com/office/drawing/2014/main" id="{0166AA8B-996E-B849-8814-12962FDCA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172" y="2430500"/>
            <a:ext cx="9461500" cy="415796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E0BDF4E-6835-674A-BDB5-210760055A2C}"/>
              </a:ext>
            </a:extLst>
          </p:cNvPr>
          <p:cNvSpPr txBox="1">
            <a:spLocks/>
          </p:cNvSpPr>
          <p:nvPr/>
        </p:nvSpPr>
        <p:spPr>
          <a:xfrm>
            <a:off x="3567950" y="250857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대로</a:t>
            </a:r>
            <a:endParaRPr lang="en-US" altLang="ko-KR" sz="2400" dirty="0"/>
          </a:p>
          <a:p>
            <a:pPr algn="ctr"/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C73999-DA90-F543-98D2-AFB02A5540E6}"/>
              </a:ext>
            </a:extLst>
          </p:cNvPr>
          <p:cNvSpPr txBox="1"/>
          <p:nvPr/>
        </p:nvSpPr>
        <p:spPr>
          <a:xfrm>
            <a:off x="1689455" y="1272432"/>
            <a:ext cx="88130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는 대로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8D5870-68F6-E440-B364-3BE9D5F469A7}"/>
              </a:ext>
            </a:extLst>
          </p:cNvPr>
          <p:cNvSpPr txBox="1"/>
          <p:nvPr/>
        </p:nvSpPr>
        <p:spPr>
          <a:xfrm>
            <a:off x="1162048" y="2019921"/>
            <a:ext cx="6647445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부모님이 약속했다   </a:t>
            </a:r>
            <a:r>
              <a:rPr lang="en-US" altLang="ko-KR" sz="3200" dirty="0"/>
              <a:t>/</a:t>
            </a:r>
            <a:r>
              <a:rPr lang="ko-KR" altLang="en-US" sz="3200" dirty="0"/>
              <a:t> </a:t>
            </a:r>
            <a:endParaRPr lang="en-US" sz="32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D51ACE18-7219-A743-8236-DB06BEEFB8AD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Oval Callout 7">
            <a:extLst>
              <a:ext uri="{FF2B5EF4-FFF2-40B4-BE49-F238E27FC236}">
                <a16:creationId xmlns:a16="http://schemas.microsoft.com/office/drawing/2014/main" id="{C062E301-A5D6-2641-B5AE-ECE0B185E791}"/>
              </a:ext>
            </a:extLst>
          </p:cNvPr>
          <p:cNvSpPr/>
          <p:nvPr/>
        </p:nvSpPr>
        <p:spPr>
          <a:xfrm>
            <a:off x="4896854" y="2206231"/>
            <a:ext cx="6647446" cy="2856117"/>
          </a:xfrm>
          <a:prstGeom prst="wedgeEllipseCallout">
            <a:avLst>
              <a:gd name="adj1" fmla="val -55025"/>
              <a:gd name="adj2" fmla="val 47763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>
                <a:solidFill>
                  <a:schemeClr val="bg1"/>
                </a:solidFill>
              </a:rPr>
              <a:t>부모님이 약속한 대로 컴퓨터를 사 주셨어요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20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859" y="923545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P.46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04</a:t>
            </a:r>
            <a:r>
              <a:rPr lang="ko-KR" altLang="en-US" sz="2800" dirty="0">
                <a:solidFill>
                  <a:schemeClr val="tx1"/>
                </a:solidFill>
              </a:rPr>
              <a:t> 온라인 공간에서도 예의 있게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103657-353A-FC4F-B737-75FD44284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8" y="1312150"/>
            <a:ext cx="5341517" cy="42336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02665F-4FD2-0A4F-A125-26A090874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067" y="1593695"/>
            <a:ext cx="7098933" cy="36706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5064BF-B7D0-0B46-BCAF-7DC5A07D0B9B}"/>
              </a:ext>
            </a:extLst>
          </p:cNvPr>
          <p:cNvSpPr txBox="1"/>
          <p:nvPr/>
        </p:nvSpPr>
        <p:spPr>
          <a:xfrm>
            <a:off x="5450705" y="2402057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A94B0A-460D-7441-9B89-D8A89394D193}"/>
              </a:ext>
            </a:extLst>
          </p:cNvPr>
          <p:cNvSpPr txBox="1"/>
          <p:nvPr/>
        </p:nvSpPr>
        <p:spPr>
          <a:xfrm>
            <a:off x="5450705" y="4437155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Online Media 2" descr="008.mp3">
            <a:hlinkClick r:id="" action="ppaction://media"/>
            <a:extLst>
              <a:ext uri="{FF2B5EF4-FFF2-40B4-BE49-F238E27FC236}">
                <a16:creationId xmlns:a16="http://schemas.microsoft.com/office/drawing/2014/main" id="{2C0148C4-0D6D-9040-A1EB-4464BE7C81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22506" y="781834"/>
            <a:ext cx="812800" cy="81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1699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0" y="189041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P.47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04</a:t>
            </a:r>
            <a:r>
              <a:rPr lang="ko-KR" altLang="en-US" sz="2800" dirty="0">
                <a:solidFill>
                  <a:schemeClr val="tx1"/>
                </a:solidFill>
              </a:rPr>
              <a:t> 온라인 공간에서도 예의 있게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7ACA47-D999-BF40-9541-517E642C236B}"/>
              </a:ext>
            </a:extLst>
          </p:cNvPr>
          <p:cNvSpPr txBox="1"/>
          <p:nvPr/>
        </p:nvSpPr>
        <p:spPr>
          <a:xfrm>
            <a:off x="419100" y="1775447"/>
            <a:ext cx="213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hlinkClick r:id="rId2"/>
              </a:rPr>
              <a:t>너의 목소리가 들려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8F66A1-0A19-FF4B-89D3-C1B77272C8B3}"/>
              </a:ext>
            </a:extLst>
          </p:cNvPr>
          <p:cNvSpPr txBox="1">
            <a:spLocks/>
          </p:cNvSpPr>
          <p:nvPr/>
        </p:nvSpPr>
        <p:spPr>
          <a:xfrm>
            <a:off x="232834" y="2308212"/>
            <a:ext cx="10019530" cy="529377"/>
          </a:xfrm>
          <a:prstGeom prst="rect">
            <a:avLst/>
          </a:prstGeom>
          <a:solidFill>
            <a:srgbClr val="FFD8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 인터넷에서 지켜야 할 예절을 안내하는 글을 써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P.49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7CAD224-BA9C-9440-AAC2-1432447C43B8}"/>
              </a:ext>
            </a:extLst>
          </p:cNvPr>
          <p:cNvSpPr txBox="1">
            <a:spLocks/>
          </p:cNvSpPr>
          <p:nvPr/>
        </p:nvSpPr>
        <p:spPr>
          <a:xfrm>
            <a:off x="232834" y="1060080"/>
            <a:ext cx="5653616" cy="529377"/>
          </a:xfrm>
          <a:prstGeom prst="rect">
            <a:avLst/>
          </a:prstGeom>
          <a:solidFill>
            <a:srgbClr val="FFD8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 인터넷 예절에 대한 광고입니다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7C15D4-7A61-AC40-840A-E2878D813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43" y="4009914"/>
            <a:ext cx="4203700" cy="1930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3C9D380-C549-5242-B4C5-39EF27CB1B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403" y="3244818"/>
            <a:ext cx="3402091" cy="219643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542BF69-7F36-3741-B666-CE1E87AFA4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63" y="4009914"/>
            <a:ext cx="3402091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7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04</a:t>
            </a:r>
            <a:r>
              <a:rPr lang="ko-KR" altLang="en-US" sz="2400" dirty="0">
                <a:solidFill>
                  <a:schemeClr val="tx1"/>
                </a:solidFill>
              </a:rPr>
              <a:t> 온라인 공간에서도 예의 있게 </a:t>
            </a:r>
            <a:r>
              <a:rPr lang="en-US" altLang="ko-KR" sz="2400" dirty="0">
                <a:solidFill>
                  <a:schemeClr val="tx1"/>
                </a:solidFill>
              </a:rPr>
              <a:t>P.19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28CA83-9AE1-0C47-81AE-E69A34157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89" y="1077494"/>
            <a:ext cx="11096033" cy="4793917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3879C34-365A-F646-B0C0-4A7F6D997BE1}"/>
              </a:ext>
            </a:extLst>
          </p:cNvPr>
          <p:cNvCxnSpPr>
            <a:cxnSpLocks/>
          </p:cNvCxnSpPr>
          <p:nvPr/>
        </p:nvCxnSpPr>
        <p:spPr>
          <a:xfrm>
            <a:off x="2959768" y="3474452"/>
            <a:ext cx="4355432" cy="14584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8680094-FD13-F447-83AF-0559BA452EFF}"/>
              </a:ext>
            </a:extLst>
          </p:cNvPr>
          <p:cNvCxnSpPr>
            <a:cxnSpLocks/>
          </p:cNvCxnSpPr>
          <p:nvPr/>
        </p:nvCxnSpPr>
        <p:spPr>
          <a:xfrm>
            <a:off x="2959768" y="4203699"/>
            <a:ext cx="4355432" cy="1407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4A4A6EC-F150-5E45-9E74-752C7CDD95FB}"/>
              </a:ext>
            </a:extLst>
          </p:cNvPr>
          <p:cNvCxnSpPr>
            <a:cxnSpLocks/>
          </p:cNvCxnSpPr>
          <p:nvPr/>
        </p:nvCxnSpPr>
        <p:spPr>
          <a:xfrm flipV="1">
            <a:off x="3148014" y="2903262"/>
            <a:ext cx="4167186" cy="2029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EB87ED7-9DA0-F14C-BB73-7CC563C39D6A}"/>
              </a:ext>
            </a:extLst>
          </p:cNvPr>
          <p:cNvCxnSpPr>
            <a:cxnSpLocks/>
          </p:cNvCxnSpPr>
          <p:nvPr/>
        </p:nvCxnSpPr>
        <p:spPr>
          <a:xfrm flipV="1">
            <a:off x="2959768" y="4203699"/>
            <a:ext cx="4355432" cy="1300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7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04</a:t>
            </a:r>
            <a:r>
              <a:rPr lang="ko-KR" altLang="en-US" sz="2400" dirty="0">
                <a:solidFill>
                  <a:schemeClr val="tx1"/>
                </a:solidFill>
              </a:rPr>
              <a:t> 온라인 공간에서도 예의 있게 </a:t>
            </a:r>
            <a:r>
              <a:rPr lang="en-US" altLang="ko-KR" sz="2400" dirty="0">
                <a:solidFill>
                  <a:schemeClr val="tx1"/>
                </a:solidFill>
              </a:rPr>
              <a:t>P.19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852958-C309-2044-BD16-565D0891D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40" y="915281"/>
            <a:ext cx="8017690" cy="52676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0D4C9E-FE5B-194F-9FDE-94625FD23A17}"/>
              </a:ext>
            </a:extLst>
          </p:cNvPr>
          <p:cNvSpPr txBox="1"/>
          <p:nvPr/>
        </p:nvSpPr>
        <p:spPr>
          <a:xfrm>
            <a:off x="3650247" y="3075740"/>
            <a:ext cx="1188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갖춰서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65373-60E3-7547-988E-C647E0F32F78}"/>
              </a:ext>
            </a:extLst>
          </p:cNvPr>
          <p:cNvSpPr txBox="1"/>
          <p:nvPr/>
        </p:nvSpPr>
        <p:spPr>
          <a:xfrm>
            <a:off x="3384432" y="4208116"/>
            <a:ext cx="1188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속상해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D64414-9165-BA41-B4CB-B5BB908E7AFB}"/>
              </a:ext>
            </a:extLst>
          </p:cNvPr>
          <p:cNvSpPr txBox="1"/>
          <p:nvPr/>
        </p:nvSpPr>
        <p:spPr>
          <a:xfrm>
            <a:off x="3464190" y="4693193"/>
            <a:ext cx="1188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밝히는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C76F0D-DFF6-3946-BCAE-F6671121CDDE}"/>
              </a:ext>
            </a:extLst>
          </p:cNvPr>
          <p:cNvSpPr txBox="1"/>
          <p:nvPr/>
        </p:nvSpPr>
        <p:spPr>
          <a:xfrm>
            <a:off x="2565163" y="5481054"/>
            <a:ext cx="1413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복사해서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5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Content Placeholder 4" descr="A screen shot of a computer&#10;&#10;Description automatically generated">
            <a:extLst>
              <a:ext uri="{FF2B5EF4-FFF2-40B4-BE49-F238E27FC236}">
                <a16:creationId xmlns:a16="http://schemas.microsoft.com/office/drawing/2014/main" id="{2AE513F9-11F7-0042-8858-9957CD33F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28" r="18911" b="1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5EB694-3E74-4549-B64F-3EBC607326EB}"/>
              </a:ext>
            </a:extLst>
          </p:cNvPr>
          <p:cNvSpPr txBox="1"/>
          <p:nvPr/>
        </p:nvSpPr>
        <p:spPr>
          <a:xfrm>
            <a:off x="614462" y="2467691"/>
            <a:ext cx="77183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다른 사람의 글에 댓글을 쓴 적이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46C0C3-737C-7843-91D0-1DE2573A1127}"/>
              </a:ext>
            </a:extLst>
          </p:cNvPr>
          <p:cNvSpPr txBox="1"/>
          <p:nvPr/>
        </p:nvSpPr>
        <p:spPr>
          <a:xfrm>
            <a:off x="614462" y="3499338"/>
            <a:ext cx="70664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어떤 댓글을 썼습니까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 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9FC9730-5596-464A-A378-0CB26491ADA9}"/>
              </a:ext>
            </a:extLst>
          </p:cNvPr>
          <p:cNvSpPr txBox="1">
            <a:spLocks/>
          </p:cNvSpPr>
          <p:nvPr/>
        </p:nvSpPr>
        <p:spPr>
          <a:xfrm>
            <a:off x="756580" y="391557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solidFill>
                  <a:srgbClr val="000000"/>
                </a:solidFill>
              </a:rPr>
              <a:t>이야기해 보세요</a:t>
            </a:r>
            <a:r>
              <a:rPr lang="en-US" altLang="ko-KR" dirty="0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92231B92-077F-4343-B613-F1BB525F55F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779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04</a:t>
            </a:r>
            <a:r>
              <a:rPr lang="ko-KR" altLang="en-US" sz="2400" dirty="0">
                <a:solidFill>
                  <a:schemeClr val="tx1"/>
                </a:solidFill>
              </a:rPr>
              <a:t> 온라인 공간에서도 예의 있게 </a:t>
            </a:r>
            <a:r>
              <a:rPr lang="en-US" altLang="ko-KR" sz="2400" dirty="0">
                <a:solidFill>
                  <a:schemeClr val="tx1"/>
                </a:solidFill>
              </a:rPr>
              <a:t>P.20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767410-1621-5E44-B7A4-62A090D38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62" y="974119"/>
            <a:ext cx="10029238" cy="514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23EFF5-C1B9-2E4E-BAD2-2E5311C071D0}"/>
              </a:ext>
            </a:extLst>
          </p:cNvPr>
          <p:cNvSpPr txBox="1"/>
          <p:nvPr/>
        </p:nvSpPr>
        <p:spPr>
          <a:xfrm>
            <a:off x="3694264" y="3830493"/>
            <a:ext cx="1603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웃을 텐데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A08D0C-4925-8746-9F7E-DF670CBA81D7}"/>
              </a:ext>
            </a:extLst>
          </p:cNvPr>
          <p:cNvSpPr txBox="1"/>
          <p:nvPr/>
        </p:nvSpPr>
        <p:spPr>
          <a:xfrm>
            <a:off x="2084813" y="4509536"/>
            <a:ext cx="2126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</a:rPr>
              <a:t>이메일을 읽었을 텐데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505DD4-0B67-974A-8596-1DDFD5BC02D7}"/>
              </a:ext>
            </a:extLst>
          </p:cNvPr>
          <p:cNvSpPr txBox="1"/>
          <p:nvPr/>
        </p:nvSpPr>
        <p:spPr>
          <a:xfrm>
            <a:off x="2759063" y="5039052"/>
            <a:ext cx="1870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1"/>
                </a:solidFill>
              </a:rPr>
              <a:t>길이 막힐 텐데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0A285B-4AE9-8B46-898B-647565A9FDEB}"/>
              </a:ext>
            </a:extLst>
          </p:cNvPr>
          <p:cNvSpPr txBox="1"/>
          <p:nvPr/>
        </p:nvSpPr>
        <p:spPr>
          <a:xfrm>
            <a:off x="2302720" y="5547021"/>
            <a:ext cx="1603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추울 텐데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4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04</a:t>
            </a:r>
            <a:r>
              <a:rPr lang="ko-KR" altLang="en-US" sz="2400" dirty="0">
                <a:solidFill>
                  <a:schemeClr val="tx1"/>
                </a:solidFill>
              </a:rPr>
              <a:t> 온라인 공간에서도 예의 있게 </a:t>
            </a:r>
            <a:r>
              <a:rPr lang="en-US" altLang="ko-KR" sz="2400" dirty="0">
                <a:solidFill>
                  <a:schemeClr val="tx1"/>
                </a:solidFill>
              </a:rPr>
              <a:t>P.21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B2A81E-3244-D345-89BD-E7A0ED8EE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0" y="1016006"/>
            <a:ext cx="10498300" cy="51669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82E00E1-83CF-EF4F-AE90-5146F910601D}"/>
              </a:ext>
            </a:extLst>
          </p:cNvPr>
          <p:cNvSpPr txBox="1"/>
          <p:nvPr/>
        </p:nvSpPr>
        <p:spPr>
          <a:xfrm>
            <a:off x="4215561" y="3727982"/>
            <a:ext cx="1603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느낀 대로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9EB2AC-7ECF-E34F-8C1C-ACDF4B32B9E5}"/>
              </a:ext>
            </a:extLst>
          </p:cNvPr>
          <p:cNvSpPr txBox="1"/>
          <p:nvPr/>
        </p:nvSpPr>
        <p:spPr>
          <a:xfrm>
            <a:off x="3414025" y="4379016"/>
            <a:ext cx="1603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 아는 대로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EE7D49-51F3-154C-8CE4-6B56D0731C86}"/>
              </a:ext>
            </a:extLst>
          </p:cNvPr>
          <p:cNvSpPr txBox="1"/>
          <p:nvPr/>
        </p:nvSpPr>
        <p:spPr>
          <a:xfrm>
            <a:off x="4489581" y="5030050"/>
            <a:ext cx="2444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 </a:t>
            </a:r>
            <a:r>
              <a:rPr lang="ko-KR" altLang="en-US" sz="1600" dirty="0">
                <a:solidFill>
                  <a:schemeClr val="accent1"/>
                </a:solidFill>
              </a:rPr>
              <a:t>사이트에 나와 있는 대로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CC16A5-AE32-624F-9964-A105D7DFD8C3}"/>
              </a:ext>
            </a:extLst>
          </p:cNvPr>
          <p:cNvSpPr txBox="1"/>
          <p:nvPr/>
        </p:nvSpPr>
        <p:spPr>
          <a:xfrm>
            <a:off x="1858798" y="5687825"/>
            <a:ext cx="2444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1"/>
                </a:solidFill>
              </a:rPr>
              <a:t> 가르쳐 준 대로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9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4~2</a:t>
            </a:r>
          </a:p>
          <a:p>
            <a:r>
              <a:rPr lang="en-US" altLang="ko-KR" sz="3400" dirty="0" err="1"/>
              <a:t>YouTube.com</a:t>
            </a:r>
            <a:endParaRPr lang="en-US" altLang="ko-KR" sz="3400" dirty="0"/>
          </a:p>
          <a:p>
            <a:endParaRPr lang="en-US" sz="3400" dirty="0"/>
          </a:p>
          <a:p>
            <a:r>
              <a:rPr lang="en-US" sz="3400" dirty="0"/>
              <a:t>Image</a:t>
            </a:r>
            <a:r>
              <a:rPr lang="ko-KR" altLang="en-US" sz="3400" dirty="0"/>
              <a:t> 출처</a:t>
            </a: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/>
              <a:t>  </a:t>
            </a:r>
            <a:r>
              <a:rPr lang="en-US" altLang="ko-KR" sz="3400" dirty="0"/>
              <a:t>➭</a:t>
            </a:r>
            <a:r>
              <a:rPr lang="en-US" altLang="ko-KR" sz="3400" dirty="0" err="1"/>
              <a:t>google.com</a:t>
            </a:r>
            <a:endParaRPr lang="en-US" altLang="ko-KR" sz="3400" dirty="0"/>
          </a:p>
          <a:p>
            <a:pPr marL="0" indent="0">
              <a:buNone/>
            </a:pPr>
            <a:r>
              <a:rPr lang="en-US" sz="3400" dirty="0"/>
              <a:t>  </a:t>
            </a:r>
            <a:r>
              <a:rPr lang="en-US" altLang="ko-KR" sz="3400" dirty="0"/>
              <a:t>➭</a:t>
            </a:r>
            <a:r>
              <a:rPr lang="en-US" sz="3400" dirty="0"/>
              <a:t>ac~illust.com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849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4919" y="142877"/>
            <a:ext cx="4962162" cy="66184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2000" dirty="0"/>
              <a:t>Unit 04 </a:t>
            </a:r>
            <a:r>
              <a:rPr lang="ko-KR" altLang="en-US" sz="2000" dirty="0"/>
              <a:t>온라인 공간에서도 예의 있게</a:t>
            </a:r>
            <a:br>
              <a:rPr lang="en-US" altLang="ko-KR" sz="2000" dirty="0"/>
            </a:br>
            <a:r>
              <a:rPr lang="ko-KR" altLang="en-US" sz="2000" dirty="0"/>
              <a:t> 어휘 </a:t>
            </a:r>
            <a:r>
              <a:rPr lang="en-US" altLang="ko-KR" sz="2000" dirty="0" err="1">
                <a:hlinkClick r:id="rId2"/>
              </a:rPr>
              <a:t>Vocabulary~Flashcards</a:t>
            </a:r>
            <a:r>
              <a:rPr lang="en-US" altLang="ko-KR" sz="2000" dirty="0"/>
              <a:t>  </a:t>
            </a:r>
            <a:endParaRPr 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2511387" y="99185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/>
              <a:t>에스엔에스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7223157" y="94328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게시판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2511387" y="157362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온라인 공간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7223157" y="152766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(</a:t>
            </a:r>
            <a:r>
              <a:rPr lang="ko-KR" altLang="en-US" sz="2800" dirty="0"/>
              <a:t>글을</a:t>
            </a:r>
            <a:r>
              <a:rPr lang="en-US" altLang="ko-KR" sz="2800" dirty="0"/>
              <a:t>) </a:t>
            </a:r>
            <a:r>
              <a:rPr lang="ko-KR" altLang="en-US" sz="2800" dirty="0"/>
              <a:t>올리다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2511387" y="215540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/>
              <a:t>긍정댓글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7223157" y="211205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악성 글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2511387" y="273718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(</a:t>
            </a:r>
            <a:r>
              <a:rPr lang="ko-KR" altLang="en-US" sz="2800" dirty="0"/>
              <a:t>예의를</a:t>
            </a:r>
            <a:r>
              <a:rPr lang="en-US" altLang="ko-KR" sz="2800" dirty="0"/>
              <a:t>) </a:t>
            </a:r>
            <a:r>
              <a:rPr lang="ko-KR" altLang="en-US" sz="2800" dirty="0"/>
              <a:t>갖추다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7223157" y="269643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(</a:t>
            </a:r>
            <a:r>
              <a:rPr lang="ko-KR" altLang="en-US" sz="2800" dirty="0"/>
              <a:t>얼굴을</a:t>
            </a:r>
            <a:r>
              <a:rPr lang="en-US" altLang="ko-KR" sz="2800" dirty="0"/>
              <a:t>) </a:t>
            </a:r>
            <a:r>
              <a:rPr lang="ko-KR" altLang="en-US" sz="2800" dirty="0"/>
              <a:t>내놓다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2511387" y="331896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바람직하다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7223157" y="328081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(</a:t>
            </a:r>
            <a:r>
              <a:rPr lang="ko-KR" altLang="en-US" sz="2800" dirty="0"/>
              <a:t>이름을</a:t>
            </a:r>
            <a:r>
              <a:rPr lang="en-US" altLang="ko-KR" sz="2800" dirty="0"/>
              <a:t>) </a:t>
            </a:r>
            <a:r>
              <a:rPr lang="ko-KR" altLang="en-US" sz="2800" dirty="0"/>
              <a:t>밝히다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2511387" y="390074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상대방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7223157" y="386519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막 </a:t>
            </a:r>
            <a:r>
              <a:rPr lang="en-US" altLang="ko-KR" sz="2800" dirty="0"/>
              <a:t>(</a:t>
            </a:r>
            <a:r>
              <a:rPr lang="ko-KR" altLang="en-US" sz="2800" dirty="0"/>
              <a:t>쓰다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799390-88F7-FE4F-9E7B-8B2041311848}"/>
              </a:ext>
            </a:extLst>
          </p:cNvPr>
          <p:cNvSpPr txBox="1"/>
          <p:nvPr/>
        </p:nvSpPr>
        <p:spPr>
          <a:xfrm>
            <a:off x="2511387" y="448251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속상하다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BA2183-20E9-0B47-95CC-41BF75DC6976}"/>
              </a:ext>
            </a:extLst>
          </p:cNvPr>
          <p:cNvSpPr txBox="1"/>
          <p:nvPr/>
        </p:nvSpPr>
        <p:spPr>
          <a:xfrm>
            <a:off x="7223157" y="444957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상처를 주다</a:t>
            </a:r>
            <a:r>
              <a:rPr lang="en-US" altLang="ko-KR" sz="2800" dirty="0"/>
              <a:t>/</a:t>
            </a:r>
            <a:r>
              <a:rPr lang="ko-KR" altLang="en-US" sz="2800" dirty="0"/>
              <a:t>받다</a:t>
            </a:r>
            <a:endParaRPr lang="en-US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0E33C3-230F-D641-B320-5AD097F72D23}"/>
              </a:ext>
            </a:extLst>
          </p:cNvPr>
          <p:cNvSpPr txBox="1"/>
          <p:nvPr/>
        </p:nvSpPr>
        <p:spPr>
          <a:xfrm>
            <a:off x="2511387" y="506429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주의하다</a:t>
            </a:r>
            <a:endParaRPr 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5EF538-9956-DF4E-AF62-BEC6EFA4B1C8}"/>
              </a:ext>
            </a:extLst>
          </p:cNvPr>
          <p:cNvSpPr txBox="1"/>
          <p:nvPr/>
        </p:nvSpPr>
        <p:spPr>
          <a:xfrm>
            <a:off x="7223157" y="503396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책임을 주다</a:t>
            </a:r>
            <a:endParaRPr lang="en-US" sz="2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9C9DCD-F895-AF47-AECB-10AF2DBDFE3D}"/>
              </a:ext>
            </a:extLst>
          </p:cNvPr>
          <p:cNvSpPr txBox="1"/>
          <p:nvPr/>
        </p:nvSpPr>
        <p:spPr>
          <a:xfrm>
            <a:off x="2511387" y="5646073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복사하다</a:t>
            </a:r>
            <a:endParaRPr lang="en-US" sz="28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86402A7-31B6-5B4D-BAED-F567346A156B}"/>
              </a:ext>
            </a:extLst>
          </p:cNvPr>
          <p:cNvSpPr txBox="1"/>
          <p:nvPr/>
        </p:nvSpPr>
        <p:spPr>
          <a:xfrm>
            <a:off x="7223157" y="5618339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신고하다</a:t>
            </a:r>
            <a:endParaRPr lang="en-US" sz="2800" dirty="0"/>
          </a:p>
        </p:txBody>
      </p:sp>
      <p:sp>
        <p:nvSpPr>
          <p:cNvPr id="33" name="Google Shape;182;p29">
            <a:extLst>
              <a:ext uri="{FF2B5EF4-FFF2-40B4-BE49-F238E27FC236}">
                <a16:creationId xmlns:a16="http://schemas.microsoft.com/office/drawing/2014/main" id="{FE4A7607-399A-114B-AB30-2A3729D73B63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897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  <p:bldP spid="40" grpId="0"/>
      <p:bldP spid="23" grpId="0"/>
      <p:bldP spid="21" grpId="0"/>
      <p:bldP spid="25" grpId="0"/>
      <p:bldP spid="27" grpId="0"/>
      <p:bldP spid="29" grpId="0"/>
      <p:bldP spid="31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B23F0-5079-394C-BF3C-126371CC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4907" y="132008"/>
            <a:ext cx="6236053" cy="87616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3100" dirty="0"/>
              <a:t>Unit 04 </a:t>
            </a:r>
            <a:r>
              <a:rPr lang="ko-KR" altLang="en-US" sz="3100" dirty="0"/>
              <a:t>온라인 공간에서도 예의 있게</a:t>
            </a:r>
            <a:br>
              <a:rPr lang="en-US" altLang="ko-KR" sz="3100" dirty="0"/>
            </a:br>
            <a:r>
              <a:rPr lang="ko-KR" altLang="en-US" sz="3100" dirty="0"/>
              <a:t>문법과 표현 </a:t>
            </a:r>
            <a:r>
              <a:rPr lang="en-US" altLang="ko-KR" sz="3100" dirty="0"/>
              <a:t>1</a:t>
            </a:r>
            <a:endParaRPr lang="en-US" sz="3200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164103"/>
            <a:ext cx="9404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200" dirty="0">
                <a:solidFill>
                  <a:srgbClr val="FF0000"/>
                </a:solidFill>
              </a:rPr>
              <a:t>~(</a:t>
            </a:r>
            <a:r>
              <a:rPr lang="ko-KR" altLang="en-US" sz="3200" dirty="0">
                <a:solidFill>
                  <a:srgbClr val="FF0000"/>
                </a:solidFill>
              </a:rPr>
              <a:t>으</a:t>
            </a:r>
            <a:r>
              <a:rPr lang="en-US" altLang="ko-KR" sz="3200" dirty="0">
                <a:solidFill>
                  <a:srgbClr val="FF0000"/>
                </a:solidFill>
              </a:rPr>
              <a:t>)</a:t>
            </a:r>
            <a:r>
              <a:rPr lang="ko-KR" altLang="en-US" sz="3200" dirty="0" err="1">
                <a:solidFill>
                  <a:srgbClr val="FF0000"/>
                </a:solidFill>
              </a:rPr>
              <a:t>ㄹ</a:t>
            </a:r>
            <a:r>
              <a:rPr lang="ko-KR" altLang="en-US" sz="3200" dirty="0">
                <a:solidFill>
                  <a:srgbClr val="FF0000"/>
                </a:solidFill>
              </a:rPr>
              <a:t> 텐데</a:t>
            </a:r>
            <a:endParaRPr lang="en-US" altLang="ko-KR" sz="32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938219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내일까지 이 일을 다 끝내야  </a:t>
            </a:r>
            <a:r>
              <a:rPr lang="ko-KR" altLang="en-US" sz="3000" dirty="0">
                <a:solidFill>
                  <a:srgbClr val="FF0000"/>
                </a:solidFill>
              </a:rPr>
              <a:t>할 텐데</a:t>
            </a:r>
            <a:r>
              <a:rPr lang="ko-KR" altLang="en-US" sz="3000" dirty="0"/>
              <a:t> 걱정이에요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758275"/>
            <a:ext cx="115873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대부분 그렇지 </a:t>
            </a:r>
            <a:r>
              <a:rPr lang="ko-KR" altLang="en-US" sz="3000" dirty="0">
                <a:solidFill>
                  <a:srgbClr val="FF0000"/>
                </a:solidFill>
              </a:rPr>
              <a:t>않을 텐데</a:t>
            </a:r>
            <a:r>
              <a:rPr lang="ko-KR" altLang="en-US" sz="3000" dirty="0"/>
              <a:t> 몇몇 사람이 온라인 공간에서 예의를 안</a:t>
            </a:r>
            <a:endParaRPr lang="en-US" altLang="ko-KR" sz="3000" dirty="0"/>
          </a:p>
          <a:p>
            <a:r>
              <a:rPr lang="ko-KR" altLang="en-US" sz="3000" dirty="0"/>
              <a:t>      지키네요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39486" y="5039996"/>
            <a:ext cx="116963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부모님이 </a:t>
            </a:r>
            <a:r>
              <a:rPr lang="ko-KR" altLang="en-US" sz="3000" dirty="0">
                <a:solidFill>
                  <a:srgbClr val="FF0000"/>
                </a:solidFill>
              </a:rPr>
              <a:t>기다리실 텐데</a:t>
            </a:r>
            <a:r>
              <a:rPr lang="ko-KR" altLang="en-US" sz="3000" dirty="0">
                <a:solidFill>
                  <a:srgbClr val="C00000"/>
                </a:solidFill>
              </a:rPr>
              <a:t> </a:t>
            </a:r>
            <a:r>
              <a:rPr lang="ko-KR" altLang="en-US" sz="3000" dirty="0"/>
              <a:t>연락 안 드리니</a:t>
            </a:r>
            <a:r>
              <a:rPr lang="en-US" altLang="ko-KR" sz="3000" dirty="0"/>
              <a:t>?</a:t>
            </a:r>
          </a:p>
          <a:p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좀 늦을 거라고 말씀 드리고 왔어요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96693" y="1748831"/>
            <a:ext cx="1095248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(Attached to a verb or an adjective) This is used when the speaker predicts</a:t>
            </a:r>
          </a:p>
          <a:p>
            <a:r>
              <a:rPr lang="en-US" altLang="ko-KR" sz="2800" dirty="0"/>
              <a:t>something.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589F85-F389-4D4F-8A50-47BEABB9DFA0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432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DA3B8A-91EF-3241-8452-99107495C816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0DEC155B-806F-894C-9ADF-822B921702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6925"/>
          <a:stretch/>
        </p:blipFill>
        <p:spPr>
          <a:xfrm>
            <a:off x="4798" y="1891"/>
            <a:ext cx="4424421" cy="6856110"/>
          </a:xfrm>
          <a:prstGeom prst="rect">
            <a:avLst/>
          </a:prstGeom>
          <a:effectLst/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9BC531E-D3B8-344A-AEF9-77EA0C0391EE}"/>
              </a:ext>
            </a:extLst>
          </p:cNvPr>
          <p:cNvSpPr txBox="1">
            <a:spLocks/>
          </p:cNvSpPr>
          <p:nvPr/>
        </p:nvSpPr>
        <p:spPr>
          <a:xfrm>
            <a:off x="3567950" y="114895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F260D9-C864-E947-B0A8-0BFEDA23A6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"/>
          <a:stretch/>
        </p:blipFill>
        <p:spPr>
          <a:xfrm>
            <a:off x="9098499" y="2285999"/>
            <a:ext cx="3088703" cy="4572001"/>
          </a:xfrm>
          <a:prstGeom prst="rect">
            <a:avLst/>
          </a:prstGeom>
          <a:effectLst/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022147BF-0C13-A648-A508-EBF3CC45891B}"/>
              </a:ext>
            </a:extLst>
          </p:cNvPr>
          <p:cNvSpPr/>
          <p:nvPr/>
        </p:nvSpPr>
        <p:spPr>
          <a:xfrm>
            <a:off x="9368259" y="1205802"/>
            <a:ext cx="2765506" cy="823965"/>
          </a:xfrm>
          <a:prstGeom prst="wedgeEllipseCallout">
            <a:avLst>
              <a:gd name="adj1" fmla="val -11135"/>
              <a:gd name="adj2" fmla="val 121687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힘들 텐데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52DA1BC5-B6DD-7A4F-9B0D-D8F0005D285A}"/>
              </a:ext>
            </a:extLst>
          </p:cNvPr>
          <p:cNvSpPr/>
          <p:nvPr/>
        </p:nvSpPr>
        <p:spPr>
          <a:xfrm>
            <a:off x="5351380" y="1733580"/>
            <a:ext cx="3598961" cy="813916"/>
          </a:xfrm>
          <a:prstGeom prst="wedgeEllipseCallout">
            <a:avLst>
              <a:gd name="adj1" fmla="val 51615"/>
              <a:gd name="adj2" fmla="val 113513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잠이 올 텐데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68B76CFF-04F6-8943-B02A-44F69CDA7E68}"/>
              </a:ext>
            </a:extLst>
          </p:cNvPr>
          <p:cNvSpPr/>
          <p:nvPr/>
        </p:nvSpPr>
        <p:spPr>
          <a:xfrm>
            <a:off x="4555333" y="2966773"/>
            <a:ext cx="3713295" cy="1082714"/>
          </a:xfrm>
          <a:prstGeom prst="wedgeEllipseCallout">
            <a:avLst>
              <a:gd name="adj1" fmla="val 76762"/>
              <a:gd name="adj2" fmla="val 54347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배고플 텐데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C0268B95-2242-334E-B1AD-79EB9FE89A57}"/>
              </a:ext>
            </a:extLst>
          </p:cNvPr>
          <p:cNvSpPr/>
          <p:nvPr/>
        </p:nvSpPr>
        <p:spPr>
          <a:xfrm>
            <a:off x="4577377" y="4468764"/>
            <a:ext cx="3538278" cy="1278654"/>
          </a:xfrm>
          <a:prstGeom prst="wedgeEllipseCallout">
            <a:avLst>
              <a:gd name="adj1" fmla="val 81545"/>
              <a:gd name="adj2" fmla="val -22166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피곤 할 텐데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9BB7DB80-73AE-7341-9DDE-D1B7D1D3D16E}"/>
              </a:ext>
            </a:extLst>
          </p:cNvPr>
          <p:cNvSpPr txBox="1"/>
          <p:nvPr/>
        </p:nvSpPr>
        <p:spPr>
          <a:xfrm>
            <a:off x="0" y="6194327"/>
            <a:ext cx="12192000" cy="6636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085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id="{62CDDDD1-99CA-CC4D-8702-4DFB8DD4BD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9923" y="0"/>
            <a:ext cx="5329976" cy="68580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EE0C39-9730-A647-9F89-32B2780B0A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"/>
          <a:stretch/>
        </p:blipFill>
        <p:spPr>
          <a:xfrm>
            <a:off x="9103297" y="2157614"/>
            <a:ext cx="3088703" cy="4572001"/>
          </a:xfrm>
          <a:prstGeom prst="rect">
            <a:avLst/>
          </a:prstGeom>
          <a:effectLst/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DE2709FD-CA3F-9945-846D-42116B72523A}"/>
              </a:ext>
            </a:extLst>
          </p:cNvPr>
          <p:cNvSpPr/>
          <p:nvPr/>
        </p:nvSpPr>
        <p:spPr>
          <a:xfrm>
            <a:off x="8781078" y="1228142"/>
            <a:ext cx="3500847" cy="1107411"/>
          </a:xfrm>
          <a:prstGeom prst="wedgeEllipseCallout">
            <a:avLst>
              <a:gd name="adj1" fmla="val 14212"/>
              <a:gd name="adj2" fmla="val 14271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힘드실 텐데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Oval Callout 14">
            <a:extLst>
              <a:ext uri="{FF2B5EF4-FFF2-40B4-BE49-F238E27FC236}">
                <a16:creationId xmlns:a16="http://schemas.microsoft.com/office/drawing/2014/main" id="{2F7F1066-0B72-8E43-AA01-14E32CE21647}"/>
              </a:ext>
            </a:extLst>
          </p:cNvPr>
          <p:cNvSpPr/>
          <p:nvPr/>
        </p:nvSpPr>
        <p:spPr>
          <a:xfrm>
            <a:off x="4500082" y="1356527"/>
            <a:ext cx="4267982" cy="1210827"/>
          </a:xfrm>
          <a:prstGeom prst="wedgeEllipseCallout">
            <a:avLst>
              <a:gd name="adj1" fmla="val 68146"/>
              <a:gd name="adj2" fmla="val 90382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배고프실 텐데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Oval Callout 15">
            <a:extLst>
              <a:ext uri="{FF2B5EF4-FFF2-40B4-BE49-F238E27FC236}">
                <a16:creationId xmlns:a16="http://schemas.microsoft.com/office/drawing/2014/main" id="{BCF7081C-DE41-294E-A31A-AA6E61165AF1}"/>
              </a:ext>
            </a:extLst>
          </p:cNvPr>
          <p:cNvSpPr/>
          <p:nvPr/>
        </p:nvSpPr>
        <p:spPr>
          <a:xfrm>
            <a:off x="4172127" y="3183654"/>
            <a:ext cx="4595937" cy="1210827"/>
          </a:xfrm>
          <a:prstGeom prst="wedgeEllipseCallout">
            <a:avLst>
              <a:gd name="adj1" fmla="val 71494"/>
              <a:gd name="adj2" fmla="val 49213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피곤하실 텐데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7" name="Oval Callout 16">
            <a:extLst>
              <a:ext uri="{FF2B5EF4-FFF2-40B4-BE49-F238E27FC236}">
                <a16:creationId xmlns:a16="http://schemas.microsoft.com/office/drawing/2014/main" id="{1176C7C8-04FB-0240-9086-276EED08E9C6}"/>
              </a:ext>
            </a:extLst>
          </p:cNvPr>
          <p:cNvSpPr/>
          <p:nvPr/>
        </p:nvSpPr>
        <p:spPr>
          <a:xfrm>
            <a:off x="3389200" y="4893797"/>
            <a:ext cx="5378864" cy="1210826"/>
          </a:xfrm>
          <a:prstGeom prst="wedgeEllipseCallout">
            <a:avLst>
              <a:gd name="adj1" fmla="val 75032"/>
              <a:gd name="adj2" fmla="val -48194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유진이가 보고 싶으실 텐데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A14871C-1179-414D-AD53-CBF91DE721CB}"/>
              </a:ext>
            </a:extLst>
          </p:cNvPr>
          <p:cNvSpPr txBox="1">
            <a:spLocks/>
          </p:cNvSpPr>
          <p:nvPr/>
        </p:nvSpPr>
        <p:spPr>
          <a:xfrm>
            <a:off x="3567950" y="150173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498C2333-07FB-084F-911B-EED6D1FBA682}"/>
              </a:ext>
            </a:extLst>
          </p:cNvPr>
          <p:cNvSpPr txBox="1"/>
          <p:nvPr/>
        </p:nvSpPr>
        <p:spPr>
          <a:xfrm>
            <a:off x="0" y="6194327"/>
            <a:ext cx="12192000" cy="6636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Oval Callout 1">
            <a:extLst>
              <a:ext uri="{FF2B5EF4-FFF2-40B4-BE49-F238E27FC236}">
                <a16:creationId xmlns:a16="http://schemas.microsoft.com/office/drawing/2014/main" id="{F69DA7C1-F304-5B44-84C9-0B2249253168}"/>
              </a:ext>
            </a:extLst>
          </p:cNvPr>
          <p:cNvSpPr/>
          <p:nvPr/>
        </p:nvSpPr>
        <p:spPr>
          <a:xfrm>
            <a:off x="0" y="150173"/>
            <a:ext cx="3219450" cy="1077969"/>
          </a:xfrm>
          <a:prstGeom prst="wedgeEllipseCallout">
            <a:avLst>
              <a:gd name="adj1" fmla="val 16422"/>
              <a:gd name="adj2" fmla="val 137549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오늘 늦어요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70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090936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텐데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이번 시험은 잘 봐야 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어려울 것 같아요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269FE0-8A4B-3A47-990F-A8A4EED0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893" y="3429000"/>
            <a:ext cx="3125858" cy="3082850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342900" y="2817226"/>
            <a:ext cx="6651733" cy="2006233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이번 시험은 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잘 봐야 </a:t>
            </a:r>
            <a:r>
              <a:rPr lang="ko-KR" altLang="en-US" sz="3200" dirty="0">
                <a:solidFill>
                  <a:srgbClr val="FF0000"/>
                </a:solidFill>
              </a:rPr>
              <a:t>할 텐데 </a:t>
            </a:r>
            <a:endParaRPr lang="en-US" altLang="ko-KR" sz="3200" dirty="0">
              <a:solidFill>
                <a:srgbClr val="FF0000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어려울 것 같아요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85AEC7B-CDDA-2D41-9DF3-FB9FD636D113}"/>
              </a:ext>
            </a:extLst>
          </p:cNvPr>
          <p:cNvSpPr txBox="1">
            <a:spLocks/>
          </p:cNvSpPr>
          <p:nvPr/>
        </p:nvSpPr>
        <p:spPr>
          <a:xfrm>
            <a:off x="3567950" y="114895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286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ㄹ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텐데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P.44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내일 일찍 일어나야 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잠이 안 와서 걱정이에요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269FE0-8A4B-3A47-990F-A8A4EED0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893" y="3429000"/>
            <a:ext cx="3125858" cy="3082850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342900" y="2817226"/>
            <a:ext cx="6651733" cy="2006233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내일 일찍 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일어나야 </a:t>
            </a:r>
            <a:r>
              <a:rPr lang="ko-KR" altLang="en-US" sz="3200" dirty="0">
                <a:solidFill>
                  <a:srgbClr val="FF0000"/>
                </a:solidFill>
              </a:rPr>
              <a:t>할 텐데 </a:t>
            </a:r>
            <a:endParaRPr lang="en-US" altLang="ko-KR" sz="3200" dirty="0">
              <a:solidFill>
                <a:srgbClr val="FF0000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잠이 안 와서 걱정이에요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85AEC7B-CDDA-2D41-9DF3-FB9FD636D113}"/>
              </a:ext>
            </a:extLst>
          </p:cNvPr>
          <p:cNvSpPr txBox="1">
            <a:spLocks/>
          </p:cNvSpPr>
          <p:nvPr/>
        </p:nvSpPr>
        <p:spPr>
          <a:xfrm>
            <a:off x="3872747" y="114895"/>
            <a:ext cx="5056101" cy="7070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04 </a:t>
            </a:r>
            <a:r>
              <a:rPr lang="ko-KR" altLang="en-US" sz="2400" dirty="0"/>
              <a:t>온라인 공간에서도 예의 있게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ㄹ</a:t>
            </a:r>
            <a:r>
              <a:rPr lang="ko-KR" altLang="en-US" sz="2400" dirty="0">
                <a:solidFill>
                  <a:srgbClr val="FF0000"/>
                </a:solidFill>
              </a:rPr>
              <a:t> 텐데</a:t>
            </a:r>
            <a:endParaRPr lang="en-US" altLang="ko-KR" sz="2400" dirty="0">
              <a:solidFill>
                <a:srgbClr val="FF0000"/>
              </a:solidFill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6125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1435</Words>
  <Application>Microsoft Office PowerPoint</Application>
  <PresentationFormat>Widescreen</PresentationFormat>
  <Paragraphs>242</Paragraphs>
  <Slides>32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Gulim</vt:lpstr>
      <vt:lpstr>Malgun Gothic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04 온라인 공간에서도 예의 있게  어휘 Vocabulary~Flashcards  </vt:lpstr>
      <vt:lpstr>Unit 04 온라인 공간에서도 예의 있게 문법과 표현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P.46</vt:lpstr>
      <vt:lpstr>읽고 써 봐요 P.47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12</cp:revision>
  <dcterms:created xsi:type="dcterms:W3CDTF">2020-04-21T15:06:25Z</dcterms:created>
  <dcterms:modified xsi:type="dcterms:W3CDTF">2020-05-05T00:56:42Z</dcterms:modified>
</cp:coreProperties>
</file>